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68" r:id="rId12"/>
    <p:sldId id="273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 mediu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Stil luminos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1" autoAdjust="0"/>
    <p:restoredTop sz="94654" autoAdjust="0"/>
  </p:normalViewPr>
  <p:slideViewPr>
    <p:cSldViewPr>
      <p:cViewPr>
        <p:scale>
          <a:sx n="100" d="100"/>
          <a:sy n="100" d="100"/>
        </p:scale>
        <p:origin x="1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B4B2-7325-4752-A9E1-7FD2CA902D37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s-CL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E361B-F810-43E5-A0B8-47A613418AA2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2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361B-F810-43E5-A0B8-47A613418AA2}" type="slidenum">
              <a:rPr lang="es-CL" smtClean="0"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u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2" name="Subtitlu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0" name="Substituent subsol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reptunghi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reptunghi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reptunghi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9" name="Schemă logică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ă logică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dială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or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ubstituent titl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stituent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4" name="Substituent dată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reptunghi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pic>
        <p:nvPicPr>
          <p:cNvPr id="2051" name="Picture 3" descr="C:\Users\Clement\Desktop\a17e1809-7776-4855-bce3-be8766eb63ec.jpg"/>
          <p:cNvPicPr>
            <a:picLocks noChangeAspect="1" noChangeArrowheads="1"/>
          </p:cNvPicPr>
          <p:nvPr/>
        </p:nvPicPr>
        <p:blipFill>
          <a:blip r:embed="rId3" cstate="print"/>
          <a:srcRect l="9434" t="19812" r="9434"/>
          <a:stretch>
            <a:fillRect/>
          </a:stretch>
        </p:blipFill>
        <p:spPr bwMode="auto">
          <a:xfrm>
            <a:off x="1115616" y="1844824"/>
            <a:ext cx="3096344" cy="4080453"/>
          </a:xfrm>
          <a:prstGeom prst="rect">
            <a:avLst/>
          </a:prstGeom>
          <a:noFill/>
        </p:spPr>
      </p:pic>
      <p:sp>
        <p:nvSpPr>
          <p:cNvPr id="6" name="CasetăText 5"/>
          <p:cNvSpPr txBox="1"/>
          <p:nvPr/>
        </p:nvSpPr>
        <p:spPr>
          <a:xfrm>
            <a:off x="4932040" y="2420888"/>
            <a:ext cx="30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Cartea ocupa un spațiu anume.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sp>
        <p:nvSpPr>
          <p:cNvPr id="4" name="CasetăText 3"/>
          <p:cNvSpPr txBox="1"/>
          <p:nvPr/>
        </p:nvSpPr>
        <p:spPr>
          <a:xfrm>
            <a:off x="1907704" y="5653117"/>
            <a:ext cx="56717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Densitatea fierului este de </a:t>
            </a:r>
            <a:r>
              <a:rPr lang="ro-RO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kg/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CL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sp>
        <p:nvSpPr>
          <p:cNvPr id="6" name="CasetăText 5"/>
          <p:cNvSpPr txBox="1"/>
          <p:nvPr/>
        </p:nvSpPr>
        <p:spPr>
          <a:xfrm>
            <a:off x="1374501" y="1340768"/>
            <a:ext cx="7228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Un cub de fier cu dimensiunile de 1m x 1m x 1m</a:t>
            </a:r>
          </a:p>
          <a:p>
            <a:pPr algn="ctr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va cântări </a:t>
            </a:r>
            <a:r>
              <a:rPr lang="ro-RO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de kg.</a:t>
            </a:r>
            <a:endParaRPr lang="es-C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Clement\Desktop\cubem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3528392" cy="320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07679"/>
            <a:ext cx="25923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07679"/>
            <a:ext cx="25923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25923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C:\Users\Clement\Desktop\4.png"/>
          <p:cNvPicPr>
            <a:picLocks noChangeAspect="1" noChangeArrowheads="1"/>
          </p:cNvPicPr>
          <p:nvPr/>
        </p:nvPicPr>
        <p:blipFill>
          <a:blip r:embed="rId4" cstate="print"/>
          <a:srcRect l="26338" t="31142" r="39371" b="50674"/>
          <a:stretch>
            <a:fillRect/>
          </a:stretch>
        </p:blipFill>
        <p:spPr bwMode="auto">
          <a:xfrm>
            <a:off x="755576" y="1124744"/>
            <a:ext cx="2592288" cy="1944216"/>
          </a:xfrm>
          <a:prstGeom prst="rect">
            <a:avLst/>
          </a:prstGeom>
          <a:noFill/>
        </p:spPr>
      </p:pic>
      <p:pic>
        <p:nvPicPr>
          <p:cNvPr id="7174" name="Picture 6" descr="C:\Users\Clement\Desktop\6.png"/>
          <p:cNvPicPr>
            <a:picLocks noChangeAspect="1" noChangeArrowheads="1"/>
          </p:cNvPicPr>
          <p:nvPr/>
        </p:nvPicPr>
        <p:blipFill>
          <a:blip r:embed="rId5" cstate="print"/>
          <a:srcRect l="34805" t="72642" r="28046" b="8501"/>
          <a:stretch>
            <a:fillRect/>
          </a:stretch>
        </p:blipFill>
        <p:spPr bwMode="auto">
          <a:xfrm>
            <a:off x="3059832" y="836712"/>
            <a:ext cx="2808312" cy="2016224"/>
          </a:xfrm>
          <a:prstGeom prst="rect">
            <a:avLst/>
          </a:prstGeom>
          <a:noFill/>
        </p:spPr>
      </p:pic>
      <p:pic>
        <p:nvPicPr>
          <p:cNvPr id="7175" name="Picture 7" descr="C:\Users\Clement\Desktop\5.png"/>
          <p:cNvPicPr>
            <a:picLocks noChangeAspect="1" noChangeArrowheads="1"/>
          </p:cNvPicPr>
          <p:nvPr/>
        </p:nvPicPr>
        <p:blipFill>
          <a:blip r:embed="rId6" cstate="print"/>
          <a:srcRect l="70403" t="77915" b="8615"/>
          <a:stretch>
            <a:fillRect/>
          </a:stretch>
        </p:blipFill>
        <p:spPr bwMode="auto">
          <a:xfrm>
            <a:off x="6732240" y="1484784"/>
            <a:ext cx="2237458" cy="1440160"/>
          </a:xfrm>
          <a:prstGeom prst="rect">
            <a:avLst/>
          </a:prstGeom>
          <a:noFill/>
        </p:spPr>
      </p:pic>
      <p:sp>
        <p:nvSpPr>
          <p:cNvPr id="13" name="Dreptunghi 12"/>
          <p:cNvSpPr/>
          <p:nvPr/>
        </p:nvSpPr>
        <p:spPr>
          <a:xfrm>
            <a:off x="6804248" y="429309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Masa= </a:t>
            </a:r>
            <a:r>
              <a:rPr lang="ro-RO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1035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kg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reptunghi 13"/>
          <p:cNvSpPr/>
          <p:nvPr/>
        </p:nvSpPr>
        <p:spPr>
          <a:xfrm>
            <a:off x="4173576" y="4293096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Masa= </a:t>
            </a:r>
            <a:r>
              <a:rPr lang="ro-RO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kg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reptunghi 14"/>
          <p:cNvSpPr/>
          <p:nvPr/>
        </p:nvSpPr>
        <p:spPr>
          <a:xfrm>
            <a:off x="1619672" y="429309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Masa= </a:t>
            </a:r>
            <a:r>
              <a:rPr lang="ro-RO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kg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tăText 15"/>
          <p:cNvSpPr txBox="1"/>
          <p:nvPr/>
        </p:nvSpPr>
        <p:spPr>
          <a:xfrm>
            <a:off x="1259632" y="494116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Densitatea apei </a:t>
            </a:r>
          </a:p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este de </a:t>
            </a:r>
            <a:r>
              <a:rPr lang="ro-RO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kg/</a:t>
            </a:r>
            <a:r>
              <a:rPr lang="ro-RO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tăText 16"/>
          <p:cNvSpPr txBox="1"/>
          <p:nvPr/>
        </p:nvSpPr>
        <p:spPr>
          <a:xfrm>
            <a:off x="3836820" y="494116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Densitatea benzinei </a:t>
            </a:r>
          </a:p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este de </a:t>
            </a:r>
            <a:r>
              <a:rPr lang="ro-RO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kg/</a:t>
            </a:r>
            <a:r>
              <a:rPr lang="ro-RO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tăText 17"/>
          <p:cNvSpPr txBox="1"/>
          <p:nvPr/>
        </p:nvSpPr>
        <p:spPr>
          <a:xfrm>
            <a:off x="6598772" y="494116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Densitatea laptelui </a:t>
            </a:r>
          </a:p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este de </a:t>
            </a:r>
            <a:r>
              <a:rPr lang="ro-RO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1035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kg/</a:t>
            </a:r>
            <a:r>
              <a:rPr lang="ro-RO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Densitatea este mărimea fizică egală </a:t>
            </a:r>
            <a:r>
              <a:rPr lang="ro-RO" dirty="0" smtClean="0"/>
              <a:t>u </a:t>
            </a:r>
            <a:r>
              <a:rPr lang="ro-RO" dirty="0" smtClean="0"/>
              <a:t>raportul dintre masa unui corp (m) și volumul său (V)</a:t>
            </a:r>
          </a:p>
          <a:p>
            <a:r>
              <a:rPr lang="ro-RO" dirty="0" smtClean="0"/>
              <a:t>Densitatea este o caracteristică a substanței din care este făcut corpul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Tabelul densităților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lement\Desktop\tabel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331640" y="1916832"/>
            <a:ext cx="3312368" cy="4021061"/>
          </a:xfrm>
          <a:prstGeom prst="rect">
            <a:avLst/>
          </a:prstGeom>
          <a:noFill/>
        </p:spPr>
      </p:pic>
      <p:pic>
        <p:nvPicPr>
          <p:cNvPr id="1027" name="Picture 3" descr="C:\Users\Clement\Desktop\tabel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076056" y="1900315"/>
            <a:ext cx="3384376" cy="4409005"/>
          </a:xfrm>
          <a:prstGeom prst="rect">
            <a:avLst/>
          </a:prstGeom>
          <a:noFill/>
        </p:spPr>
      </p:pic>
      <p:sp>
        <p:nvSpPr>
          <p:cNvPr id="6" name="CasetăText 5"/>
          <p:cNvSpPr txBox="1"/>
          <p:nvPr/>
        </p:nvSpPr>
        <p:spPr>
          <a:xfrm>
            <a:off x="2428138" y="1268760"/>
            <a:ext cx="596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Solide                        Lichide și gazoase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7812361" y="3284984"/>
            <a:ext cx="5760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720</a:t>
            </a:r>
            <a:endParaRPr lang="es-C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7524328" y="29969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_______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Care este cel mai 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element cunoscut pe pământ?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Os                                     76</a:t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190.72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Clement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798611"/>
            <a:ext cx="6120680" cy="8656611"/>
          </a:xfrm>
          <a:prstGeom prst="rect">
            <a:avLst/>
          </a:prstGeom>
          <a:noFill/>
        </p:spPr>
      </p:pic>
      <p:sp>
        <p:nvSpPr>
          <p:cNvPr id="5" name="CasetăText 4"/>
          <p:cNvSpPr txBox="1"/>
          <p:nvPr/>
        </p:nvSpPr>
        <p:spPr>
          <a:xfrm>
            <a:off x="1547664" y="4509120"/>
            <a:ext cx="733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Osmium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cel mai dens element natural cunoscut pe planetă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2483768" y="5301208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Densitatea Osmiului este de </a:t>
            </a:r>
            <a:r>
              <a:rPr lang="ro-RO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23000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o-RO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pic>
        <p:nvPicPr>
          <p:cNvPr id="2050" name="Picture 2" descr="C:\Users\Clement\Desktop\9d02567e-6138-4c3f-a6c8-d4396a9fcd7c.jpg"/>
          <p:cNvPicPr>
            <a:picLocks noChangeAspect="1" noChangeArrowheads="1"/>
          </p:cNvPicPr>
          <p:nvPr/>
        </p:nvPicPr>
        <p:blipFill>
          <a:blip r:embed="rId3" cstate="print"/>
          <a:srcRect r="9154" b="9155"/>
          <a:stretch>
            <a:fillRect/>
          </a:stretch>
        </p:blipFill>
        <p:spPr bwMode="auto">
          <a:xfrm>
            <a:off x="5292080" y="1772816"/>
            <a:ext cx="3024336" cy="4032448"/>
          </a:xfrm>
          <a:prstGeom prst="rect">
            <a:avLst/>
          </a:prstGeom>
          <a:noFill/>
        </p:spPr>
      </p:pic>
      <p:pic>
        <p:nvPicPr>
          <p:cNvPr id="2051" name="Picture 3" descr="C:\Users\Clement\Desktop\a17e1809-7776-4855-bce3-be8766eb63ec.jpg"/>
          <p:cNvPicPr>
            <a:picLocks noChangeAspect="1" noChangeArrowheads="1"/>
          </p:cNvPicPr>
          <p:nvPr/>
        </p:nvPicPr>
        <p:blipFill>
          <a:blip r:embed="rId4" cstate="print"/>
          <a:srcRect l="9434" t="19812" r="9434"/>
          <a:stretch>
            <a:fillRect/>
          </a:stretch>
        </p:blipFill>
        <p:spPr bwMode="auto">
          <a:xfrm>
            <a:off x="1115616" y="1844824"/>
            <a:ext cx="3096344" cy="408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pic>
        <p:nvPicPr>
          <p:cNvPr id="3076" name="Picture 4" descr="C:\Users\Clement\Desktop\1b25cfb8-c5ad-446a-a103-7965bb858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3240360" cy="4320481"/>
          </a:xfrm>
          <a:prstGeom prst="rect">
            <a:avLst/>
          </a:prstGeom>
          <a:noFill/>
        </p:spPr>
      </p:pic>
      <p:sp>
        <p:nvSpPr>
          <p:cNvPr id="8" name="CasetăText 7"/>
          <p:cNvSpPr txBox="1"/>
          <p:nvPr/>
        </p:nvSpPr>
        <p:spPr>
          <a:xfrm>
            <a:off x="4860032" y="2492896"/>
            <a:ext cx="342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Orice corp ocupă un anumit spațiu.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sp>
        <p:nvSpPr>
          <p:cNvPr id="4" name="CasetăText 3"/>
          <p:cNvSpPr txBox="1"/>
          <p:nvPr/>
        </p:nvSpPr>
        <p:spPr>
          <a:xfrm>
            <a:off x="1043608" y="1916832"/>
            <a:ext cx="5359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Spațiul ocupat de către un corp se numește </a:t>
            </a:r>
            <a:r>
              <a:rPr lang="ro-RO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Volum.</a:t>
            </a:r>
            <a:endParaRPr lang="es-CL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1043608" y="292494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Unitatea volumului în SI este 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pic>
        <p:nvPicPr>
          <p:cNvPr id="4098" name="Picture 2" descr="C:\Users\Clement\Desktop\greutate fi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2376264" cy="3360801"/>
          </a:xfrm>
          <a:prstGeom prst="rect">
            <a:avLst/>
          </a:prstGeom>
          <a:noFill/>
        </p:spPr>
      </p:pic>
      <p:pic>
        <p:nvPicPr>
          <p:cNvPr id="4099" name="Picture 3" descr="C:\Users\Clement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3528392" cy="2660076"/>
          </a:xfrm>
          <a:prstGeom prst="rect">
            <a:avLst/>
          </a:prstGeom>
          <a:noFill/>
        </p:spPr>
      </p:pic>
      <p:pic>
        <p:nvPicPr>
          <p:cNvPr id="4100" name="Picture 4" descr="C:\Users\Clement\Desktop\molecule .png"/>
          <p:cNvPicPr>
            <a:picLocks noChangeAspect="1" noChangeArrowheads="1"/>
          </p:cNvPicPr>
          <p:nvPr/>
        </p:nvPicPr>
        <p:blipFill>
          <a:blip r:embed="rId5" cstate="print"/>
          <a:srcRect l="47415" t="25585" b="44420"/>
          <a:stretch>
            <a:fillRect/>
          </a:stretch>
        </p:blipFill>
        <p:spPr bwMode="auto">
          <a:xfrm>
            <a:off x="5868144" y="3861048"/>
            <a:ext cx="3034718" cy="2448272"/>
          </a:xfrm>
          <a:prstGeom prst="rect">
            <a:avLst/>
          </a:prstGeom>
          <a:noFill/>
        </p:spPr>
      </p:pic>
      <p:pic>
        <p:nvPicPr>
          <p:cNvPr id="4101" name="Picture 5" descr="C:\Users\Clement\Desktop\molecule1.png"/>
          <p:cNvPicPr>
            <a:picLocks noChangeAspect="1" noChangeArrowheads="1"/>
          </p:cNvPicPr>
          <p:nvPr/>
        </p:nvPicPr>
        <p:blipFill>
          <a:blip r:embed="rId6" cstate="print"/>
          <a:srcRect t="26808" r="49913" b="44597"/>
          <a:stretch>
            <a:fillRect/>
          </a:stretch>
        </p:blipFill>
        <p:spPr bwMode="auto">
          <a:xfrm>
            <a:off x="899592" y="4149080"/>
            <a:ext cx="285372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Densitatea corpurilor</a:t>
            </a:r>
            <a:endParaRPr lang="es-CL" dirty="0"/>
          </a:p>
        </p:txBody>
      </p:sp>
      <p:pic>
        <p:nvPicPr>
          <p:cNvPr id="5122" name="Picture 2" descr="C:\Users\Clement\Desktop\1.png"/>
          <p:cNvPicPr>
            <a:picLocks noChangeAspect="1" noChangeArrowheads="1"/>
          </p:cNvPicPr>
          <p:nvPr/>
        </p:nvPicPr>
        <p:blipFill>
          <a:blip r:embed="rId3" cstate="print"/>
          <a:srcRect l="48579" t="32327" r="10462" b="38039"/>
          <a:stretch>
            <a:fillRect/>
          </a:stretch>
        </p:blipFill>
        <p:spPr bwMode="auto">
          <a:xfrm>
            <a:off x="1043608" y="1484784"/>
            <a:ext cx="3096344" cy="3168352"/>
          </a:xfrm>
          <a:prstGeom prst="rect">
            <a:avLst/>
          </a:prstGeom>
          <a:noFill/>
        </p:spPr>
      </p:pic>
      <p:pic>
        <p:nvPicPr>
          <p:cNvPr id="5123" name="Picture 3" descr="C:\Users\Clement\Desktop\2.png"/>
          <p:cNvPicPr>
            <a:picLocks noChangeAspect="1" noChangeArrowheads="1"/>
          </p:cNvPicPr>
          <p:nvPr/>
        </p:nvPicPr>
        <p:blipFill>
          <a:blip r:embed="rId4" cstate="print"/>
          <a:srcRect l="8573" t="33001" r="51421" b="38713"/>
          <a:stretch>
            <a:fillRect/>
          </a:stretch>
        </p:blipFill>
        <p:spPr bwMode="auto">
          <a:xfrm>
            <a:off x="5580112" y="1556792"/>
            <a:ext cx="3024336" cy="3024336"/>
          </a:xfrm>
          <a:prstGeom prst="rect">
            <a:avLst/>
          </a:prstGeom>
          <a:noFill/>
        </p:spPr>
      </p:pic>
      <p:sp>
        <p:nvSpPr>
          <p:cNvPr id="6" name="CasetăText 5"/>
          <p:cNvSpPr txBox="1"/>
          <p:nvPr/>
        </p:nvSpPr>
        <p:spPr>
          <a:xfrm>
            <a:off x="2411760" y="1196752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Fier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6444208" y="1196752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Bumbac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1619672" y="4581128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Mai apropiate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5868144" y="4509120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Mai îndepărtate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1691680" y="5013176"/>
            <a:ext cx="619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Fierul are o </a:t>
            </a:r>
            <a:r>
              <a:rPr lang="ro-RO" sz="2400" dirty="0" smtClean="0">
                <a:solidFill>
                  <a:srgbClr val="FF0000"/>
                </a:solidFill>
              </a:rPr>
              <a:t>masă</a:t>
            </a:r>
            <a:r>
              <a:rPr lang="ro-RO" sz="2400" dirty="0" smtClean="0"/>
              <a:t> mai mare decât a bumbacului  </a:t>
            </a:r>
            <a:endParaRPr lang="es-CL" sz="2400" dirty="0"/>
          </a:p>
        </p:txBody>
      </p:sp>
      <p:sp>
        <p:nvSpPr>
          <p:cNvPr id="11" name="CasetăText 10"/>
          <p:cNvSpPr txBox="1"/>
          <p:nvPr/>
        </p:nvSpPr>
        <p:spPr>
          <a:xfrm>
            <a:off x="2411760" y="5733256"/>
            <a:ext cx="27156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DENSITATEA =</a:t>
            </a:r>
            <a:endParaRPr lang="ro-RO" sz="28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tăText 15"/>
          <p:cNvSpPr txBox="1"/>
          <p:nvPr/>
        </p:nvSpPr>
        <p:spPr>
          <a:xfrm>
            <a:off x="4881642" y="5445224"/>
            <a:ext cx="123623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</a:t>
            </a:r>
          </a:p>
          <a:p>
            <a:pPr algn="ctr"/>
            <a:r>
              <a:rPr lang="ro-RO" sz="700" b="1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algn="ctr"/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Volum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sp>
        <p:nvSpPr>
          <p:cNvPr id="10" name="CasetăText 9"/>
          <p:cNvSpPr txBox="1"/>
          <p:nvPr/>
        </p:nvSpPr>
        <p:spPr>
          <a:xfrm>
            <a:off x="1835696" y="2924944"/>
            <a:ext cx="669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Fierul are o </a:t>
            </a:r>
            <a:r>
              <a:rPr lang="ro-RO" sz="2400" dirty="0" smtClean="0">
                <a:solidFill>
                  <a:srgbClr val="FF0000"/>
                </a:solidFill>
              </a:rPr>
              <a:t>masă</a:t>
            </a:r>
            <a:r>
              <a:rPr lang="ro-RO" sz="2400" dirty="0" smtClean="0"/>
              <a:t> mai mare decât cea a bumbacului  </a:t>
            </a:r>
            <a:endParaRPr lang="es-CL" sz="2400" dirty="0"/>
          </a:p>
        </p:txBody>
      </p:sp>
      <p:sp>
        <p:nvSpPr>
          <p:cNvPr id="11" name="CasetăText 10"/>
          <p:cNvSpPr txBox="1"/>
          <p:nvPr/>
        </p:nvSpPr>
        <p:spPr>
          <a:xfrm>
            <a:off x="2054649" y="1772816"/>
            <a:ext cx="280538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DENSITATEA   =</a:t>
            </a:r>
            <a:endParaRPr lang="ro-RO" sz="28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tăText 15"/>
          <p:cNvSpPr txBox="1"/>
          <p:nvPr/>
        </p:nvSpPr>
        <p:spPr>
          <a:xfrm>
            <a:off x="4932040" y="1484784"/>
            <a:ext cx="123623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</a:t>
            </a:r>
          </a:p>
          <a:p>
            <a:pPr algn="ctr"/>
            <a:r>
              <a:rPr lang="ro-RO" sz="700" b="1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algn="ctr"/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Volum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ăgeată în jos 11"/>
          <p:cNvSpPr/>
          <p:nvPr/>
        </p:nvSpPr>
        <p:spPr>
          <a:xfrm>
            <a:off x="4788024" y="3429000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Dreptunghi 12"/>
          <p:cNvSpPr/>
          <p:nvPr/>
        </p:nvSpPr>
        <p:spPr>
          <a:xfrm>
            <a:off x="1259632" y="4581128"/>
            <a:ext cx="805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2400" dirty="0" smtClean="0">
                <a:solidFill>
                  <a:prstClr val="black"/>
                </a:solidFill>
              </a:rPr>
              <a:t>Fierul are o </a:t>
            </a:r>
            <a:r>
              <a:rPr lang="ro-RO" sz="2400" dirty="0" smtClean="0">
                <a:solidFill>
                  <a:srgbClr val="FF0000"/>
                </a:solidFill>
              </a:rPr>
              <a:t>densitate</a:t>
            </a:r>
            <a:r>
              <a:rPr lang="ro-RO" sz="2400" dirty="0" smtClean="0">
                <a:solidFill>
                  <a:prstClr val="black"/>
                </a:solidFill>
              </a:rPr>
              <a:t> mai mare decât densitatea bumbacului  </a:t>
            </a:r>
            <a:endParaRPr lang="es-CL" sz="2400" dirty="0">
              <a:solidFill>
                <a:prstClr val="black"/>
              </a:solidFill>
            </a:endParaRPr>
          </a:p>
        </p:txBody>
      </p:sp>
      <p:sp>
        <p:nvSpPr>
          <p:cNvPr id="14" name="Săgeată în jos 13"/>
          <p:cNvSpPr/>
          <p:nvPr/>
        </p:nvSpPr>
        <p:spPr>
          <a:xfrm>
            <a:off x="4788024" y="1268760"/>
            <a:ext cx="216024" cy="80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Săgeată în sus 20"/>
          <p:cNvSpPr/>
          <p:nvPr/>
        </p:nvSpPr>
        <p:spPr>
          <a:xfrm>
            <a:off x="6084168" y="1268760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Săgeată în sus 21"/>
          <p:cNvSpPr/>
          <p:nvPr/>
        </p:nvSpPr>
        <p:spPr>
          <a:xfrm>
            <a:off x="4283968" y="1268760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Săgeată în jos 22"/>
          <p:cNvSpPr/>
          <p:nvPr/>
        </p:nvSpPr>
        <p:spPr>
          <a:xfrm>
            <a:off x="1835696" y="1268760"/>
            <a:ext cx="216024" cy="80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asetăText 24"/>
          <p:cNvSpPr txBox="1"/>
          <p:nvPr/>
        </p:nvSpPr>
        <p:spPr>
          <a:xfrm>
            <a:off x="4788024" y="1929026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dirty="0" smtClean="0">
                <a:latin typeface="Times New Roman" pitchFamily="18" charset="0"/>
                <a:cs typeface="Times New Roman" pitchFamily="18" charset="0"/>
              </a:rPr>
              <a:t>(        )</a:t>
            </a:r>
            <a:endParaRPr lang="es-C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21" grpId="1" animBg="1"/>
      <p:bldP spid="22" grpId="0" animBg="1"/>
      <p:bldP spid="2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475656" y="1484784"/>
          <a:ext cx="6096000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Unitatea</a:t>
                      </a:r>
                      <a:r>
                        <a:rPr lang="ro-RO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masei</a:t>
                      </a:r>
                      <a:endParaRPr lang="es-C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lang="es-C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Unitatea volumului</a:t>
                      </a:r>
                      <a:endParaRPr lang="es-CL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o-RO" sz="24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tăText 6"/>
          <p:cNvSpPr txBox="1"/>
          <p:nvPr/>
        </p:nvSpPr>
        <p:spPr>
          <a:xfrm>
            <a:off x="1619672" y="2996952"/>
            <a:ext cx="27156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DENSITATEA =</a:t>
            </a:r>
            <a:endParaRPr lang="ro-RO" sz="28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4199860" y="2708920"/>
            <a:ext cx="123623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</a:t>
            </a:r>
          </a:p>
          <a:p>
            <a:pPr algn="ctr"/>
            <a:r>
              <a:rPr lang="ro-RO" sz="700" b="1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algn="ctr"/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Volum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5628213" y="2708920"/>
            <a:ext cx="671979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 algn="ctr"/>
            <a:r>
              <a:rPr lang="ro-RO" sz="700" b="1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</a:t>
            </a:r>
          </a:p>
          <a:p>
            <a:pPr lvl="0" algn="ctr"/>
            <a:r>
              <a:rPr lang="ro-RO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4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s-C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reptunghi 12"/>
          <p:cNvSpPr/>
          <p:nvPr/>
        </p:nvSpPr>
        <p:spPr>
          <a:xfrm>
            <a:off x="5364088" y="299695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o-RO" sz="28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1547664" y="4400520"/>
          <a:ext cx="7056784" cy="1188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05678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Unitatea densității este kg/m</a:t>
                      </a:r>
                      <a:r>
                        <a:rPr kumimoji="0" lang="ro-RO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o-RO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kumimoji="0" lang="el-GR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ρ</a:t>
                      </a:r>
                      <a:r>
                        <a:rPr kumimoji="0" lang="ro-RO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kumimoji="0" lang="ro-RO" sz="2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litera greceasca cu</a:t>
                      </a:r>
                      <a:r>
                        <a:rPr kumimoji="0" lang="ro-RO" sz="24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care se notează densitatea</a:t>
                      </a:r>
                      <a:endParaRPr lang="es-CL" sz="2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Densitatea corpurilor</a:t>
            </a:r>
            <a:endParaRPr lang="es-CL" dirty="0"/>
          </a:p>
        </p:txBody>
      </p:sp>
      <p:sp>
        <p:nvSpPr>
          <p:cNvPr id="4" name="CasetăText 3"/>
          <p:cNvSpPr txBox="1"/>
          <p:nvPr/>
        </p:nvSpPr>
        <p:spPr>
          <a:xfrm>
            <a:off x="1619672" y="2060848"/>
            <a:ext cx="56717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Densitatea fierului este de </a:t>
            </a:r>
            <a:r>
              <a:rPr lang="ro-RO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kg/</a:t>
            </a:r>
            <a:r>
              <a:rPr lang="ro-R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s-CL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sp>
        <p:nvSpPr>
          <p:cNvPr id="5" name="CasetăText 4"/>
          <p:cNvSpPr txBox="1"/>
          <p:nvPr/>
        </p:nvSpPr>
        <p:spPr>
          <a:xfrm>
            <a:off x="1475656" y="3429000"/>
            <a:ext cx="6739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Ce credeți că vrea să spună această afirmație?</a:t>
            </a:r>
            <a:endParaRPr lang="es-C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țiu">
  <a:themeElements>
    <a:clrScheme name="Solstițiu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țiu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țiu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1703</TotalTime>
  <Words>282</Words>
  <Application>Microsoft Office PowerPoint</Application>
  <PresentationFormat>Expunere pe ecran (4:3)</PresentationFormat>
  <Paragraphs>82</Paragraphs>
  <Slides>15</Slides>
  <Notes>12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Solstițiu</vt:lpstr>
      <vt:lpstr>Densitatea corpurilor</vt:lpstr>
      <vt:lpstr>Densitatea corpurilor</vt:lpstr>
      <vt:lpstr>Densitatea corpurilor</vt:lpstr>
      <vt:lpstr>Densitatea corpurilor</vt:lpstr>
      <vt:lpstr>Densitatea corpurilor</vt:lpstr>
      <vt:lpstr>Densitatea corpurilor</vt:lpstr>
      <vt:lpstr>Densitatea corpurilor</vt:lpstr>
      <vt:lpstr>Densitatea corpurilor</vt:lpstr>
      <vt:lpstr>Densitatea corpurilor</vt:lpstr>
      <vt:lpstr>Densitatea corpurilor</vt:lpstr>
      <vt:lpstr>Diapozitivul 11</vt:lpstr>
      <vt:lpstr>Densitatea corpurilor</vt:lpstr>
      <vt:lpstr>Tabelul densităților</vt:lpstr>
      <vt:lpstr>Care este cel mai dens element cunoscut pe pământ?</vt:lpstr>
      <vt:lpstr>Os                                     76                                          190.72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Clement Talin</dc:creator>
  <cp:lastModifiedBy>Clement Talin</cp:lastModifiedBy>
  <cp:revision>123</cp:revision>
  <dcterms:created xsi:type="dcterms:W3CDTF">2020-02-08T20:09:11Z</dcterms:created>
  <dcterms:modified xsi:type="dcterms:W3CDTF">2020-02-12T22:56:58Z</dcterms:modified>
</cp:coreProperties>
</file>